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9"/>
  </p:notesMasterIdLst>
  <p:handoutMasterIdLst>
    <p:handoutMasterId r:id="rId20"/>
  </p:handoutMasterIdLst>
  <p:sldIdLst>
    <p:sldId id="256" r:id="rId5"/>
    <p:sldId id="776" r:id="rId6"/>
    <p:sldId id="785" r:id="rId7"/>
    <p:sldId id="842" r:id="rId8"/>
    <p:sldId id="843" r:id="rId9"/>
    <p:sldId id="845" r:id="rId10"/>
    <p:sldId id="844" r:id="rId11"/>
    <p:sldId id="846" r:id="rId12"/>
    <p:sldId id="847" r:id="rId13"/>
    <p:sldId id="848" r:id="rId14"/>
    <p:sldId id="849" r:id="rId15"/>
    <p:sldId id="850" r:id="rId16"/>
    <p:sldId id="851" r:id="rId17"/>
    <p:sldId id="784" r:id="rId18"/>
  </p:sldIdLst>
  <p:sldSz cx="9144000" cy="6858000" type="screen4x3"/>
  <p:notesSz cx="9928225" cy="6797675"/>
  <p:custDataLst>
    <p:tags r:id="rId2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43770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52523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531258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1379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69862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4277388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007155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418875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210642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205262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7.xml"/><Relationship Id="rId7" Type="http://schemas.openxmlformats.org/officeDocument/2006/relationships/slide" Target="../slides/slide12.xml"/><Relationship Id="rId2"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9.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732240" y="620688"/>
            <a:ext cx="115212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Assessment</a:t>
            </a:r>
            <a:endParaRPr lang="en-GB" sz="13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185969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1 – Human Resources</a:t>
            </a:r>
            <a:endParaRPr lang="en-GB" sz="13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2033798" y="620688"/>
            <a:ext cx="185969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2 – Physical resources</a:t>
            </a:r>
            <a:endParaRPr lang="en-GB" sz="13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934254" y="620688"/>
            <a:ext cx="142031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3 - Consumables</a:t>
            </a:r>
            <a:endParaRPr lang="en-GB" sz="13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395334" y="620688"/>
            <a:ext cx="129614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4 - Constraints</a:t>
            </a:r>
            <a:endParaRPr lang="en-GB" sz="13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to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Identify Resources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needed to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Support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Organisation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Event</a:t>
            </a:r>
            <a:endPar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92771"/>
          </a:xfrm>
          <a:prstGeom prst="rect">
            <a:avLst/>
          </a:prstGeom>
          <a:noFill/>
        </p:spPr>
        <p:txBody>
          <a:bodyPr wrap="square" rtlCol="0">
            <a:spAutoFit/>
          </a:bodyPr>
          <a:lstStyle/>
          <a:p>
            <a:pPr algn="r"/>
            <a:r>
              <a:rPr lang="en-GB" sz="2800" b="1" dirty="0"/>
              <a:t>OCR Level 02 – Cambridge Technical</a:t>
            </a:r>
          </a:p>
          <a:p>
            <a:pPr algn="r"/>
            <a:r>
              <a:rPr lang="en-GB" sz="2800" dirty="0"/>
              <a:t> </a:t>
            </a:r>
            <a:r>
              <a:rPr lang="en-GB" sz="2000" b="1" dirty="0"/>
              <a:t>Unit 07 – Support the Organisation </a:t>
            </a:r>
            <a:br>
              <a:rPr lang="en-GB" sz="2000" b="1" dirty="0"/>
            </a:br>
            <a:r>
              <a:rPr lang="en-GB" sz="2000" b="1" dirty="0"/>
              <a:t>of a Business Event</a:t>
            </a:r>
          </a:p>
          <a:p>
            <a:pPr algn="r"/>
            <a:r>
              <a:rPr lang="en-GB" sz="2800" b="1" dirty="0">
                <a:solidFill>
                  <a:schemeClr val="tx1">
                    <a:lumMod val="50000"/>
                    <a:lumOff val="50000"/>
                  </a:schemeClr>
                </a:solidFill>
              </a:rPr>
              <a:t>2016 Specification - J/617/0728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6" name="Picture 2" descr="Image result for leavers bal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059833" y="2097435"/>
            <a:ext cx="5904656" cy="30843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P1.3 – Organisation Event Resources</a:t>
            </a:r>
            <a:endParaRPr lang="en-GB" sz="3800" b="1" dirty="0" smtClean="0"/>
          </a:p>
        </p:txBody>
      </p:sp>
      <p:sp>
        <p:nvSpPr>
          <p:cNvPr id="2" name="Rectangle 1"/>
          <p:cNvSpPr/>
          <p:nvPr/>
        </p:nvSpPr>
        <p:spPr>
          <a:xfrm>
            <a:off x="208675" y="1052736"/>
            <a:ext cx="8683805" cy="5909310"/>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1740" b="1" dirty="0" smtClean="0">
                <a:solidFill>
                  <a:srgbClr val="FF0000"/>
                </a:solidFill>
              </a:rPr>
              <a:t>Consumables</a:t>
            </a:r>
            <a:r>
              <a:rPr lang="en-US" sz="1740" dirty="0" smtClean="0">
                <a:solidFill>
                  <a:srgbClr val="FF0000"/>
                </a:solidFill>
              </a:rPr>
              <a:t> </a:t>
            </a:r>
            <a:r>
              <a:rPr lang="en-US" sz="1740" dirty="0" smtClean="0"/>
              <a:t>– these are the additional items needed to make the event what it is, the extra decorations, the invites etc. These will not be supplied by the event hall people as they are specific for the nature of the event. Student council will delegate each of these tasks to a team member. As head of the council, it is your job to presume what is needed for each:</a:t>
            </a:r>
            <a:endParaRPr lang="en-US" sz="1740" dirty="0"/>
          </a:p>
          <a:p>
            <a:pPr marL="800100" lvl="1" indent="-342900">
              <a:buClr>
                <a:schemeClr val="accent5">
                  <a:lumMod val="50000"/>
                </a:schemeClr>
              </a:buClr>
              <a:buSzPct val="68000"/>
              <a:buFont typeface="Arial" panose="020B0604020202020204" pitchFamily="34" charset="0"/>
              <a:buChar char="►"/>
            </a:pPr>
            <a:r>
              <a:rPr lang="en-US" sz="1740" b="1" dirty="0" smtClean="0"/>
              <a:t>Delegate </a:t>
            </a:r>
            <a:r>
              <a:rPr lang="en-US" sz="1740" b="1" dirty="0"/>
              <a:t>information </a:t>
            </a:r>
            <a:r>
              <a:rPr lang="en-US" sz="1740" dirty="0"/>
              <a:t>(e.g. </a:t>
            </a:r>
            <a:r>
              <a:rPr lang="en-US" sz="1740" dirty="0" smtClean="0"/>
              <a:t>programs</a:t>
            </a:r>
            <a:r>
              <a:rPr lang="en-US" sz="1740" dirty="0"/>
              <a:t>, evaluation forms, pens, notepaper</a:t>
            </a:r>
            <a:r>
              <a:rPr lang="en-US" sz="1740" dirty="0" smtClean="0"/>
              <a:t>) – not necessary as the event will be paperless. Only a program of activities will be drawn up, to include timings, and will be printed using school resources onto embossed paper.</a:t>
            </a:r>
            <a:endParaRPr lang="en-US" sz="1740" dirty="0"/>
          </a:p>
          <a:p>
            <a:pPr marL="800100" lvl="1" indent="-342900">
              <a:buClr>
                <a:schemeClr val="accent5">
                  <a:lumMod val="50000"/>
                </a:schemeClr>
              </a:buClr>
              <a:buSzPct val="68000"/>
              <a:buFont typeface="Arial" panose="020B0604020202020204" pitchFamily="34" charset="0"/>
              <a:buChar char="►"/>
            </a:pPr>
            <a:r>
              <a:rPr lang="en-US" sz="1740" b="1" dirty="0" smtClean="0"/>
              <a:t>Refreshments / catering</a:t>
            </a:r>
            <a:r>
              <a:rPr lang="en-US" sz="1740" dirty="0" smtClean="0"/>
              <a:t> – Additional to the event, this will be supplied ad-hoc by each event member.</a:t>
            </a:r>
            <a:endParaRPr lang="en-US" sz="1740" dirty="0"/>
          </a:p>
          <a:p>
            <a:pPr marL="800100" lvl="1" indent="-342900">
              <a:buClr>
                <a:schemeClr val="accent5">
                  <a:lumMod val="50000"/>
                </a:schemeClr>
              </a:buClr>
              <a:buSzPct val="68000"/>
              <a:buFont typeface="Arial" panose="020B0604020202020204" pitchFamily="34" charset="0"/>
              <a:buChar char="►"/>
            </a:pPr>
            <a:r>
              <a:rPr lang="en-US" sz="1740" b="1" dirty="0" smtClean="0"/>
              <a:t>Tablecloths</a:t>
            </a:r>
            <a:r>
              <a:rPr lang="en-US" sz="1740" dirty="0" smtClean="0"/>
              <a:t> – these will need to be reserved from Martlett's and checked beforehand. Place settings will need to be arranged.</a:t>
            </a:r>
            <a:endParaRPr lang="en-US" sz="1740" dirty="0"/>
          </a:p>
          <a:p>
            <a:pPr marL="800100" lvl="1" indent="-342900">
              <a:buClr>
                <a:schemeClr val="accent5">
                  <a:lumMod val="50000"/>
                </a:schemeClr>
              </a:buClr>
              <a:buSzPct val="68000"/>
              <a:buFont typeface="Arial" panose="020B0604020202020204" pitchFamily="34" charset="0"/>
              <a:buChar char="►"/>
            </a:pPr>
            <a:r>
              <a:rPr lang="en-US" sz="1740" b="1" dirty="0" smtClean="0"/>
              <a:t>Water </a:t>
            </a:r>
            <a:r>
              <a:rPr lang="en-US" sz="1740" b="1" dirty="0"/>
              <a:t>and glasses </a:t>
            </a:r>
            <a:r>
              <a:rPr lang="en-US" sz="1740" dirty="0"/>
              <a:t>for the speaker/trainer and delegate tables </a:t>
            </a:r>
            <a:r>
              <a:rPr lang="en-US" sz="1740" dirty="0" smtClean="0"/>
              <a:t>– For the day, bottles of cooled water will be purchased and kept by the Hall for the occasion. Bottles will be set on tables before the event start in preparation.</a:t>
            </a:r>
            <a:endParaRPr lang="en-US" sz="1740" dirty="0"/>
          </a:p>
          <a:p>
            <a:pPr marL="800100" lvl="1" indent="-342900">
              <a:buClr>
                <a:schemeClr val="accent5">
                  <a:lumMod val="50000"/>
                </a:schemeClr>
              </a:buClr>
              <a:buSzPct val="68000"/>
              <a:buFont typeface="Arial" panose="020B0604020202020204" pitchFamily="34" charset="0"/>
              <a:buChar char="►"/>
            </a:pPr>
            <a:r>
              <a:rPr lang="en-US" sz="1740" b="1" dirty="0" smtClean="0"/>
              <a:t>Venue/room </a:t>
            </a:r>
            <a:r>
              <a:rPr lang="en-US" sz="1740" b="1" dirty="0"/>
              <a:t>decoration </a:t>
            </a:r>
            <a:r>
              <a:rPr lang="en-US" sz="1740" dirty="0"/>
              <a:t>(e.g. flowers, bunting, balloons) </a:t>
            </a:r>
            <a:r>
              <a:rPr lang="en-US" sz="1740" dirty="0" smtClean="0"/>
              <a:t>– There will be a lot of this and needs to be arranged and purchased a week beforehand, and organised and set up on the day by the events team.</a:t>
            </a:r>
          </a:p>
          <a:p>
            <a:pPr>
              <a:buClr>
                <a:schemeClr val="accent5">
                  <a:lumMod val="50000"/>
                </a:schemeClr>
              </a:buClr>
              <a:buSzPct val="68000"/>
            </a:pPr>
            <a:r>
              <a:rPr lang="en-US" sz="1740" b="1" dirty="0" smtClean="0">
                <a:solidFill>
                  <a:srgbClr val="FF0000"/>
                </a:solidFill>
              </a:rPr>
              <a:t>P1.3 </a:t>
            </a:r>
            <a:r>
              <a:rPr lang="en-US" sz="1740" b="1" dirty="0">
                <a:solidFill>
                  <a:srgbClr val="FF0000"/>
                </a:solidFill>
              </a:rPr>
              <a:t>– Task </a:t>
            </a:r>
            <a:r>
              <a:rPr lang="en-US" sz="1740" b="1" dirty="0" smtClean="0">
                <a:solidFill>
                  <a:srgbClr val="FF0000"/>
                </a:solidFill>
              </a:rPr>
              <a:t>03 </a:t>
            </a:r>
            <a:r>
              <a:rPr lang="en-US" sz="1740" b="1" dirty="0">
                <a:solidFill>
                  <a:srgbClr val="FF0000"/>
                </a:solidFill>
              </a:rPr>
              <a:t>– </a:t>
            </a:r>
            <a:r>
              <a:rPr lang="en-US" sz="1740" dirty="0">
                <a:solidFill>
                  <a:srgbClr val="FF0000"/>
                </a:solidFill>
              </a:rPr>
              <a:t>Identify the </a:t>
            </a:r>
            <a:r>
              <a:rPr lang="en-US" sz="1740" dirty="0" smtClean="0">
                <a:solidFill>
                  <a:srgbClr val="FF0000"/>
                </a:solidFill>
              </a:rPr>
              <a:t>Consumable resources </a:t>
            </a:r>
            <a:r>
              <a:rPr lang="en-US" sz="1740" dirty="0">
                <a:solidFill>
                  <a:srgbClr val="FF0000"/>
                </a:solidFill>
              </a:rPr>
              <a:t>that the events team </a:t>
            </a:r>
            <a:r>
              <a:rPr lang="en-US" sz="1740" dirty="0" smtClean="0">
                <a:solidFill>
                  <a:srgbClr val="FF0000"/>
                </a:solidFill>
              </a:rPr>
              <a:t>will need </a:t>
            </a:r>
            <a:r>
              <a:rPr lang="en-US" sz="1740" dirty="0">
                <a:solidFill>
                  <a:srgbClr val="FF0000"/>
                </a:solidFill>
              </a:rPr>
              <a:t>to source within their individual role, in order to aid the organisation of their event. </a:t>
            </a:r>
          </a:p>
        </p:txBody>
      </p:sp>
    </p:spTree>
    <p:extLst>
      <p:ext uri="{BB962C8B-B14F-4D97-AF65-F5344CB8AC3E}">
        <p14:creationId xmlns:p14="http://schemas.microsoft.com/office/powerpoint/2010/main" val="297028363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P1.3 – Organisation Event Resources</a:t>
            </a:r>
            <a:endParaRPr lang="en-GB" sz="3800" b="1" dirty="0" smtClean="0"/>
          </a:p>
        </p:txBody>
      </p:sp>
      <p:sp>
        <p:nvSpPr>
          <p:cNvPr id="2" name="Rectangle 1"/>
          <p:cNvSpPr/>
          <p:nvPr/>
        </p:nvSpPr>
        <p:spPr>
          <a:xfrm>
            <a:off x="208675" y="1052736"/>
            <a:ext cx="8683805" cy="1569660"/>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2400" dirty="0" smtClean="0"/>
              <a:t>If you look at the images below, what other human, physical and consumable resources might be needed for this event. Compare this to the needs for a sports day event, or a guest lecture at your school.</a:t>
            </a:r>
            <a:endParaRPr lang="en-US" sz="2400" dirty="0"/>
          </a:p>
        </p:txBody>
      </p:sp>
      <p:pic>
        <p:nvPicPr>
          <p:cNvPr id="2050" name="Picture 2" descr="Image result for end of year form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00" y="2638005"/>
            <a:ext cx="3776936" cy="25191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2638005"/>
            <a:ext cx="4003419" cy="249822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pr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776" y="4563128"/>
            <a:ext cx="3744416" cy="2106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88720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P1.4 – Event Resource Constraints</a:t>
            </a:r>
            <a:endParaRPr lang="en-GB" sz="3800" b="1" dirty="0" smtClean="0"/>
          </a:p>
        </p:txBody>
      </p:sp>
      <p:sp>
        <p:nvSpPr>
          <p:cNvPr id="2" name="Rectangle 1"/>
          <p:cNvSpPr/>
          <p:nvPr/>
        </p:nvSpPr>
        <p:spPr>
          <a:xfrm>
            <a:off x="208675" y="1052736"/>
            <a:ext cx="8683805" cy="5716950"/>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2150" dirty="0" smtClean="0"/>
              <a:t>Even with the best of planning, there are limitations that have to be considered when organising and event and someone has to work around these. Constraints </a:t>
            </a:r>
            <a:r>
              <a:rPr lang="en-US" sz="2150" dirty="0"/>
              <a:t>that may affect the choice and availability of resources e.g. </a:t>
            </a:r>
          </a:p>
          <a:p>
            <a:pPr marL="711200" lvl="1" indent="-355600">
              <a:buClr>
                <a:schemeClr val="accent5">
                  <a:lumMod val="50000"/>
                </a:schemeClr>
              </a:buClr>
              <a:buSzPct val="68000"/>
              <a:buFont typeface="Arial" panose="020B0604020202020204" pitchFamily="34" charset="0"/>
              <a:buChar char="►"/>
            </a:pPr>
            <a:r>
              <a:rPr lang="en-US" sz="2150" b="1" dirty="0" smtClean="0"/>
              <a:t>Delegate </a:t>
            </a:r>
            <a:r>
              <a:rPr lang="en-US" sz="2150" b="1" dirty="0"/>
              <a:t>requirements </a:t>
            </a:r>
            <a:r>
              <a:rPr lang="en-US" sz="2150" dirty="0"/>
              <a:t>(e.g. access, dietary) </a:t>
            </a:r>
            <a:r>
              <a:rPr lang="en-US" sz="2150" dirty="0" smtClean="0"/>
              <a:t>– you have to assume that the guests will have allergies, be vegetarian, not like certain foods etc. and this needs to be written and planned for in the menu. Also disability access and arrangements. Think of your current student body and argue this as a constraint.</a:t>
            </a:r>
            <a:endParaRPr lang="en-US" sz="2150" dirty="0"/>
          </a:p>
          <a:p>
            <a:pPr marL="711200" lvl="1" indent="-355600">
              <a:buClr>
                <a:schemeClr val="accent5">
                  <a:lumMod val="50000"/>
                </a:schemeClr>
              </a:buClr>
              <a:buSzPct val="68000"/>
              <a:buFont typeface="Arial" panose="020B0604020202020204" pitchFamily="34" charset="0"/>
              <a:buChar char="►"/>
            </a:pPr>
            <a:r>
              <a:rPr lang="en-US" sz="2150" b="1" dirty="0" smtClean="0"/>
              <a:t>Delegate </a:t>
            </a:r>
            <a:r>
              <a:rPr lang="en-US" sz="2150" b="1" dirty="0"/>
              <a:t>numbers </a:t>
            </a:r>
            <a:r>
              <a:rPr lang="en-US" sz="2150" dirty="0"/>
              <a:t>(e.g. venue capacity</a:t>
            </a:r>
            <a:r>
              <a:rPr lang="en-US" sz="2150" dirty="0" smtClean="0"/>
              <a:t>) – Some venues have a capacity number due to fire regulations, this needs to be checked, as do the fire arrangements. This could limit the number of students going to the formal.</a:t>
            </a:r>
            <a:endParaRPr lang="en-US" sz="2150" dirty="0"/>
          </a:p>
          <a:p>
            <a:pPr marL="711200" lvl="1" indent="-355600">
              <a:buClr>
                <a:schemeClr val="accent5">
                  <a:lumMod val="50000"/>
                </a:schemeClr>
              </a:buClr>
              <a:buSzPct val="68000"/>
              <a:buFont typeface="Arial" panose="020B0604020202020204" pitchFamily="34" charset="0"/>
              <a:buChar char="►"/>
            </a:pPr>
            <a:r>
              <a:rPr lang="en-US" sz="2150" b="1" dirty="0" smtClean="0"/>
              <a:t>Financial </a:t>
            </a:r>
            <a:r>
              <a:rPr lang="en-US" sz="2150" b="1" dirty="0"/>
              <a:t>budgets </a:t>
            </a:r>
            <a:r>
              <a:rPr lang="en-US" sz="2150" dirty="0" smtClean="0"/>
              <a:t>– There will be a budget you will have to work to, this may mean cheaper food, less balloons and bunting, cheaper invites etc. This may mean compromises but some the timescales may affect what is reduced.</a:t>
            </a:r>
            <a:endParaRPr lang="en-US" sz="2150" dirty="0"/>
          </a:p>
        </p:txBody>
      </p:sp>
    </p:spTree>
    <p:extLst>
      <p:ext uri="{BB962C8B-B14F-4D97-AF65-F5344CB8AC3E}">
        <p14:creationId xmlns:p14="http://schemas.microsoft.com/office/powerpoint/2010/main" val="33040000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P1.4 – Event Resource Constraints</a:t>
            </a:r>
            <a:endParaRPr lang="en-GB" sz="3800" b="1" dirty="0" smtClean="0"/>
          </a:p>
        </p:txBody>
      </p:sp>
      <p:sp>
        <p:nvSpPr>
          <p:cNvPr id="2" name="Rectangle 1"/>
          <p:cNvSpPr/>
          <p:nvPr/>
        </p:nvSpPr>
        <p:spPr>
          <a:xfrm>
            <a:off x="208675" y="1052736"/>
            <a:ext cx="8683805" cy="5687711"/>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2020" dirty="0" smtClean="0"/>
              <a:t>Other issues include:</a:t>
            </a:r>
            <a:endParaRPr lang="en-US" sz="2020" dirty="0"/>
          </a:p>
          <a:p>
            <a:pPr marL="711200" lvl="1" indent="-355600">
              <a:buClr>
                <a:srgbClr val="0070C0"/>
              </a:buClr>
              <a:buSzPct val="68000"/>
              <a:buFont typeface="Arial" panose="020B0604020202020204" pitchFamily="34" charset="0"/>
              <a:buChar char="►"/>
            </a:pPr>
            <a:r>
              <a:rPr lang="en-US" sz="2020" b="1" dirty="0" smtClean="0"/>
              <a:t>Timescales </a:t>
            </a:r>
            <a:r>
              <a:rPr lang="en-US" sz="2020" b="1" dirty="0"/>
              <a:t>and deadlines </a:t>
            </a:r>
            <a:r>
              <a:rPr lang="en-US" sz="2020" dirty="0" smtClean="0"/>
              <a:t>– The date for the event will be set but other dates need to be considered, booking the hall, organising caterers, paying of costs, clashes with other school events.</a:t>
            </a:r>
            <a:endParaRPr lang="en-US" sz="2020" dirty="0"/>
          </a:p>
          <a:p>
            <a:pPr marL="711200" lvl="1" indent="-355600">
              <a:buClr>
                <a:srgbClr val="0070C0"/>
              </a:buClr>
              <a:buSzPct val="68000"/>
              <a:buFont typeface="Arial" panose="020B0604020202020204" pitchFamily="34" charset="0"/>
              <a:buChar char="►"/>
            </a:pPr>
            <a:r>
              <a:rPr lang="en-US" sz="2020" b="1" dirty="0" smtClean="0"/>
              <a:t>Availability </a:t>
            </a:r>
            <a:r>
              <a:rPr lang="en-US" sz="2020" dirty="0"/>
              <a:t>(e.g. seasonal, minimum order requirement) </a:t>
            </a:r>
            <a:r>
              <a:rPr lang="en-US" sz="2020" dirty="0" smtClean="0"/>
              <a:t>– Booking halls have a minimum booking fee, the numbers and price of tickets from students needs to match this and pay for the overheads, summer hall bookings cost more for instance, and the hall needs to be set up so clashes with other events needs to be investigated.</a:t>
            </a:r>
            <a:endParaRPr lang="en-US" sz="2020" dirty="0"/>
          </a:p>
          <a:p>
            <a:pPr marL="711200" lvl="1" indent="-355600">
              <a:buClr>
                <a:srgbClr val="0070C0"/>
              </a:buClr>
              <a:buSzPct val="68000"/>
              <a:buFont typeface="Arial" panose="020B0604020202020204" pitchFamily="34" charset="0"/>
              <a:buChar char="►"/>
            </a:pPr>
            <a:r>
              <a:rPr lang="en-US" sz="2020" b="1" dirty="0" smtClean="0"/>
              <a:t>Organisational </a:t>
            </a:r>
            <a:r>
              <a:rPr lang="en-US" sz="2020" b="1" dirty="0"/>
              <a:t>policies and </a:t>
            </a:r>
            <a:r>
              <a:rPr lang="en-US" sz="2020" b="1" dirty="0" smtClean="0"/>
              <a:t>procedures </a:t>
            </a:r>
            <a:r>
              <a:rPr lang="en-US" sz="2020" dirty="0" smtClean="0"/>
              <a:t>– Martlett’s may have their own procedures in place that need adhering to such as alcohol licenses, fire evacuation, noise abatement, parking regulations, environmental issues, duty of care, food and hygiene regulations, working hours etc. These need to be looked at and agreed upon beforehand.</a:t>
            </a:r>
          </a:p>
          <a:p>
            <a:pPr>
              <a:buClr>
                <a:srgbClr val="0070C0"/>
              </a:buClr>
              <a:buSzPct val="68000"/>
            </a:pPr>
            <a:r>
              <a:rPr lang="en-US" sz="2020" b="1" dirty="0" smtClean="0">
                <a:solidFill>
                  <a:srgbClr val="FF0000"/>
                </a:solidFill>
              </a:rPr>
              <a:t>P1.4 </a:t>
            </a:r>
            <a:r>
              <a:rPr lang="en-US" sz="2020" b="1" dirty="0">
                <a:solidFill>
                  <a:srgbClr val="FF0000"/>
                </a:solidFill>
              </a:rPr>
              <a:t>– Task </a:t>
            </a:r>
            <a:r>
              <a:rPr lang="en-US" sz="2020" b="1" dirty="0" smtClean="0">
                <a:solidFill>
                  <a:srgbClr val="FF0000"/>
                </a:solidFill>
              </a:rPr>
              <a:t>04 </a:t>
            </a:r>
            <a:r>
              <a:rPr lang="en-US" sz="2020" b="1" dirty="0">
                <a:solidFill>
                  <a:srgbClr val="FF0000"/>
                </a:solidFill>
              </a:rPr>
              <a:t>– </a:t>
            </a:r>
            <a:r>
              <a:rPr lang="en-US" sz="2020" dirty="0">
                <a:solidFill>
                  <a:srgbClr val="FF0000"/>
                </a:solidFill>
              </a:rPr>
              <a:t>Identify </a:t>
            </a:r>
            <a:r>
              <a:rPr lang="en-US" sz="2020" dirty="0" smtClean="0">
                <a:solidFill>
                  <a:srgbClr val="FF0000"/>
                </a:solidFill>
              </a:rPr>
              <a:t>and discuss the possible constraints that will exist for your event planning and how these may affect the resourcing decisions. </a:t>
            </a:r>
            <a:endParaRPr lang="en-US" sz="2020" dirty="0">
              <a:solidFill>
                <a:srgbClr val="FF0000"/>
              </a:solidFill>
            </a:endParaRPr>
          </a:p>
        </p:txBody>
      </p:sp>
    </p:spTree>
    <p:extLst>
      <p:ext uri="{BB962C8B-B14F-4D97-AF65-F5344CB8AC3E}">
        <p14:creationId xmlns:p14="http://schemas.microsoft.com/office/powerpoint/2010/main" val="184279559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453801"/>
          </a:xfrm>
          <a:prstGeom prst="rect">
            <a:avLst/>
          </a:prstGeom>
        </p:spPr>
        <p:txBody>
          <a:bodyPr wrap="square">
            <a:spAutoFit/>
          </a:bodyPr>
          <a:lstStyle/>
          <a:p>
            <a:pPr>
              <a:buClr>
                <a:srgbClr val="0070C0"/>
              </a:buClr>
              <a:buSzPct val="68000"/>
            </a:pPr>
            <a:r>
              <a:rPr lang="en-US" sz="2680" b="1" dirty="0">
                <a:solidFill>
                  <a:srgbClr val="FF0000"/>
                </a:solidFill>
              </a:rPr>
              <a:t>P1.1 – Task 01 – </a:t>
            </a:r>
            <a:r>
              <a:rPr lang="en-US" sz="2680" dirty="0">
                <a:solidFill>
                  <a:srgbClr val="FF0000"/>
                </a:solidFill>
              </a:rPr>
              <a:t>Identify the human resources that they need to source within their individual role, in order to aid the organisation of their event. </a:t>
            </a:r>
          </a:p>
          <a:p>
            <a:pPr>
              <a:buClr>
                <a:srgbClr val="0070C0"/>
              </a:buClr>
              <a:buSzPct val="68000"/>
            </a:pPr>
            <a:r>
              <a:rPr lang="en-US" sz="2680" b="1" dirty="0" smtClean="0">
                <a:solidFill>
                  <a:srgbClr val="FF0000"/>
                </a:solidFill>
              </a:rPr>
              <a:t>P1.2 </a:t>
            </a:r>
            <a:r>
              <a:rPr lang="en-US" sz="2680" b="1" dirty="0">
                <a:solidFill>
                  <a:srgbClr val="FF0000"/>
                </a:solidFill>
              </a:rPr>
              <a:t>– Task 02 – </a:t>
            </a:r>
            <a:r>
              <a:rPr lang="en-US" sz="2680" dirty="0">
                <a:solidFill>
                  <a:srgbClr val="FF0000"/>
                </a:solidFill>
              </a:rPr>
              <a:t>Identify the Physical resources that the events team </a:t>
            </a:r>
            <a:r>
              <a:rPr lang="en-US" sz="2680" dirty="0" smtClean="0">
                <a:solidFill>
                  <a:srgbClr val="FF0000"/>
                </a:solidFill>
              </a:rPr>
              <a:t>will need </a:t>
            </a:r>
            <a:r>
              <a:rPr lang="en-US" sz="2680" dirty="0">
                <a:solidFill>
                  <a:srgbClr val="FF0000"/>
                </a:solidFill>
              </a:rPr>
              <a:t>to source within their individual role, in order to aid the organisation of their event. </a:t>
            </a:r>
          </a:p>
          <a:p>
            <a:pPr>
              <a:buClr>
                <a:srgbClr val="0070C0"/>
              </a:buClr>
              <a:buSzPct val="68000"/>
            </a:pPr>
            <a:r>
              <a:rPr lang="en-US" sz="2680" b="1" dirty="0" smtClean="0">
                <a:solidFill>
                  <a:srgbClr val="FF0000"/>
                </a:solidFill>
              </a:rPr>
              <a:t>P1.3 </a:t>
            </a:r>
            <a:r>
              <a:rPr lang="en-US" sz="2680" b="1" dirty="0">
                <a:solidFill>
                  <a:srgbClr val="FF0000"/>
                </a:solidFill>
              </a:rPr>
              <a:t>– Task 03 – </a:t>
            </a:r>
            <a:r>
              <a:rPr lang="en-US" sz="2680" dirty="0">
                <a:solidFill>
                  <a:srgbClr val="FF0000"/>
                </a:solidFill>
              </a:rPr>
              <a:t>Identify the </a:t>
            </a:r>
            <a:r>
              <a:rPr lang="en-US" sz="2680" dirty="0" smtClean="0">
                <a:solidFill>
                  <a:srgbClr val="FF0000"/>
                </a:solidFill>
              </a:rPr>
              <a:t>Consumable resources </a:t>
            </a:r>
            <a:r>
              <a:rPr lang="en-US" sz="2680" dirty="0">
                <a:solidFill>
                  <a:srgbClr val="FF0000"/>
                </a:solidFill>
              </a:rPr>
              <a:t>that the events team </a:t>
            </a:r>
            <a:r>
              <a:rPr lang="en-US" sz="2680" dirty="0" smtClean="0">
                <a:solidFill>
                  <a:srgbClr val="FF0000"/>
                </a:solidFill>
              </a:rPr>
              <a:t>will need </a:t>
            </a:r>
            <a:r>
              <a:rPr lang="en-US" sz="2680" dirty="0">
                <a:solidFill>
                  <a:srgbClr val="FF0000"/>
                </a:solidFill>
              </a:rPr>
              <a:t>to source within their individual role, in order to aid the organisation of their event. </a:t>
            </a:r>
          </a:p>
          <a:p>
            <a:pPr>
              <a:buClr>
                <a:srgbClr val="0070C0"/>
              </a:buClr>
              <a:buSzPct val="68000"/>
            </a:pPr>
            <a:r>
              <a:rPr lang="en-US" sz="2680" b="1" dirty="0" smtClean="0">
                <a:solidFill>
                  <a:srgbClr val="FF0000"/>
                </a:solidFill>
              </a:rPr>
              <a:t>P1.4 </a:t>
            </a:r>
            <a:r>
              <a:rPr lang="en-US" sz="2680" b="1" dirty="0">
                <a:solidFill>
                  <a:srgbClr val="FF0000"/>
                </a:solidFill>
              </a:rPr>
              <a:t>– Task 04 – </a:t>
            </a:r>
            <a:r>
              <a:rPr lang="en-US" sz="2680" dirty="0">
                <a:solidFill>
                  <a:srgbClr val="FF0000"/>
                </a:solidFill>
              </a:rPr>
              <a:t>Identify and discuss the possible constraints that will exist for your event planning and how these may affect the resourcing decisions. </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LO1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542251004"/>
              </p:ext>
            </p:extLst>
          </p:nvPr>
        </p:nvGraphicFramePr>
        <p:xfrm>
          <a:off x="251520" y="1052736"/>
          <a:ext cx="8640960" cy="5550408"/>
        </p:xfrm>
        <a:graphic>
          <a:graphicData uri="http://schemas.openxmlformats.org/drawingml/2006/table">
            <a:tbl>
              <a:tblPr firstRow="1" bandRow="1">
                <a:tableStyleId>{B301B821-A1FF-4177-AEE7-76D212191A09}</a:tableStyleId>
              </a:tblPr>
              <a:tblGrid>
                <a:gridCol w="1944216"/>
                <a:gridCol w="2448272"/>
                <a:gridCol w="2016224"/>
                <a:gridCol w="2232248"/>
              </a:tblGrid>
              <a:tr h="202312">
                <a:tc>
                  <a:txBody>
                    <a:bodyPr/>
                    <a:lstStyle/>
                    <a:p>
                      <a:pPr algn="ctr"/>
                      <a:r>
                        <a:rPr lang="en-GB" sz="1020" dirty="0" smtClean="0"/>
                        <a:t>The Learner will</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Pass</a:t>
                      </a:r>
                    </a:p>
                    <a:p>
                      <a:pPr algn="l"/>
                      <a:r>
                        <a:rPr lang="en-US" sz="1020" dirty="0" smtClean="0"/>
                        <a:t>The assessment criteria are the Pass requirements for this unit.</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Merit</a:t>
                      </a:r>
                    </a:p>
                    <a:p>
                      <a:pPr algn="l"/>
                      <a:r>
                        <a:rPr lang="en-US" sz="1020" dirty="0" smtClean="0"/>
                        <a:t>To achieve a Merit the evidence must show that, in addition to the Pass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020" dirty="0" smtClean="0"/>
                        <a:t>Distinction</a:t>
                      </a:r>
                    </a:p>
                    <a:p>
                      <a:pPr algn="l"/>
                      <a:r>
                        <a:rPr lang="en-US" sz="1020" dirty="0" smtClean="0"/>
                        <a:t>To achieve a Distinction the evidence must show that, in addition to the Pass and Merit criteria, the candidate is able to:</a:t>
                      </a:r>
                      <a:endParaRPr lang="en-GB" sz="102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294">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identify resources needed to support the organisation of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P1: Identify the resources they need to source to aid the organisation of an event and any relevant constraints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651912">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source event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P2: Investigate sources that can provide the resources required for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M1: Identify a range of sources for their resource, including the advantages and disadvantages of each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D1: Create a best-practice process for others for future booking/arranging of resources, including recommendations for the prevention of issues, based on a review of own experience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make and confirm event arrangements with relevant parties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P3: Arrange for production of, or book, the required resources with their chosen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P4: Communicate the arrangements for an event to relevant parties,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inform other team members of progress against the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P5: Create a progress report and share it with the event organisation team using appropriate communication channels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M2: Update their report showing dependencies between own tasks and those of others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plan to prevent problems with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P6: Take steps to mitigate the likelihood of problems occurring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D2: Assess the most likely problems and produce a contingency plan to address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6. Review your own performance when organising a business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P7: Review own performance in supporting the organisation of an event, identifying strengths and areas for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rPr>
                        <a:t>M3: Share and discuss own self-assessment with a colleague to seek their opinions and confirm areas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2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863144"/>
          </a:xfrm>
          <a:prstGeom prst="rect">
            <a:avLst/>
          </a:prstGeom>
        </p:spPr>
        <p:txBody>
          <a:bodyPr wrap="square">
            <a:spAutoFit/>
          </a:bodyPr>
          <a:lstStyle/>
          <a:p>
            <a:r>
              <a:rPr lang="en-US" sz="1500" b="1" dirty="0" smtClean="0"/>
              <a:t>Unit Aim</a:t>
            </a:r>
          </a:p>
          <a:p>
            <a:r>
              <a:rPr lang="en-US" sz="1500" dirty="0" smtClean="0"/>
              <a:t>Most </a:t>
            </a:r>
            <a:r>
              <a:rPr lang="en-US" sz="1500" dirty="0"/>
              <a:t>organisations need to run an event from time to time and so supporting the organisation of an event is an undertaking that many people working within business administration will encounter. Supporting the organisation of a business event usually involves working as part of a team of people who are both internal and external to the organisation. The team is responsible for ensuring that the business event runs smoothly and successfully. </a:t>
            </a:r>
          </a:p>
          <a:p>
            <a:r>
              <a:rPr lang="en-US" sz="1500" dirty="0"/>
              <a:t>In this practical unit you will work as a member of a team to organise an event. You will be responsible for a specific aspect of the event organisation and the work that you produce will illustrate the role that you played as part of the event organising team. </a:t>
            </a:r>
          </a:p>
          <a:p>
            <a:r>
              <a:rPr lang="en-US" sz="1500" dirty="0"/>
              <a:t>You will learn how to prepare effectively for your event including identifying and sourcing the resources required. You will need to understand different organisational structures and their departments, in order to communicate appropriately and effectively with relevant parties such as suppliers, delegates, external customers and internal colleagues and be able to keep your team informed of your progress. In addition, you will be able to plan to prevent problems for the business event occurring and finally, complete a review of your own performance as part of the event team. </a:t>
            </a:r>
          </a:p>
          <a:p>
            <a:r>
              <a:rPr lang="en-US" sz="1500" b="1" dirty="0"/>
              <a:t>This unit acts as the synoptic unit within the Level 2 Technical Diploma in Business Administration and provides the opportunity for you to draw on your skills, knowledge and understanding developed throughout this qualification. </a:t>
            </a:r>
            <a:endParaRPr lang="en-US" sz="1500" b="1" dirty="0" smtClean="0"/>
          </a:p>
          <a:p>
            <a:endParaRPr lang="en-US" sz="900" b="1" dirty="0"/>
          </a:p>
          <a:p>
            <a:r>
              <a:rPr lang="en-US" sz="1500" b="1" smtClean="0"/>
              <a:t>LO1 - Assessment Criteria</a:t>
            </a:r>
          </a:p>
          <a:p>
            <a:r>
              <a:rPr lang="en-US" sz="1500" smtClean="0"/>
              <a:t>In order to meet </a:t>
            </a:r>
            <a:r>
              <a:rPr lang="en-US" sz="1500" b="1" smtClean="0"/>
              <a:t>P1 </a:t>
            </a:r>
            <a:r>
              <a:rPr lang="en-US" sz="1500" smtClean="0"/>
              <a:t>learners must identify the resources that they need to source within their individual role, in order to aid the organisation of their event. The resources that learners identify must be relevant to the specific event and its objectives. They should also identify any constraints that may impact on their choices (e.g. I would need a venue that has a room capacity for 50+ people seated on round tables). </a:t>
            </a:r>
            <a:endParaRPr lang="en-US" sz="1500" dirty="0"/>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a:t>Assessment Criterion </a:t>
            </a:r>
            <a:r>
              <a:rPr lang="en-GB" sz="4800" dirty="0" smtClean="0"/>
              <a:t>P1</a:t>
            </a:r>
            <a:endParaRPr lang="en-GB" sz="8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Assignment Scenario</a:t>
            </a:r>
            <a:endParaRPr lang="en-GB" b="1" dirty="0" smtClean="0"/>
          </a:p>
        </p:txBody>
      </p:sp>
      <p:sp>
        <p:nvSpPr>
          <p:cNvPr id="2" name="Rectangle 1"/>
          <p:cNvSpPr/>
          <p:nvPr/>
        </p:nvSpPr>
        <p:spPr>
          <a:xfrm>
            <a:off x="179512" y="1052736"/>
            <a:ext cx="8654642" cy="5693866"/>
          </a:xfrm>
          <a:prstGeom prst="rect">
            <a:avLst/>
          </a:prstGeom>
        </p:spPr>
        <p:txBody>
          <a:bodyPr wrap="square">
            <a:spAutoFit/>
          </a:bodyPr>
          <a:lstStyle/>
          <a:p>
            <a:pPr>
              <a:buClr>
                <a:srgbClr val="7030A0"/>
              </a:buClr>
            </a:pPr>
            <a:r>
              <a:rPr lang="en-US" sz="1400" b="1" dirty="0"/>
              <a:t>Supporting an event</a:t>
            </a:r>
          </a:p>
          <a:p>
            <a:pPr marL="354013" indent="-354013">
              <a:buClr>
                <a:srgbClr val="7030A0"/>
              </a:buClr>
              <a:buFont typeface="Wingdings 3" panose="05040102010807070707" pitchFamily="18" charset="2"/>
              <a:buChar char=""/>
            </a:pPr>
            <a:r>
              <a:rPr lang="en-US" sz="1400" dirty="0"/>
              <a:t>Most organisations need to run an event from time to time and so supporting the organisation of an event is an undertaking that most people working within a business administration role will encounter.</a:t>
            </a:r>
          </a:p>
          <a:p>
            <a:pPr marL="354013" indent="-354013">
              <a:buClr>
                <a:srgbClr val="7030A0"/>
              </a:buClr>
              <a:buFont typeface="Wingdings 3" panose="05040102010807070707" pitchFamily="18" charset="2"/>
              <a:buChar char=""/>
            </a:pPr>
            <a:r>
              <a:rPr lang="en-US" sz="1400" dirty="0"/>
              <a:t>Your school/college operates a number of events throughout the year. The Senior Leadership Team (SLT) is aware that you have been studying Business Events as part of your Cambridge Technical course and has asked you to demonstrate what you have learnt throughout your study of this qualification by working as part of a team to support the organisation of an event at your school/college.</a:t>
            </a:r>
          </a:p>
          <a:p>
            <a:pPr marL="354013" indent="-354013">
              <a:buClr>
                <a:srgbClr val="7030A0"/>
              </a:buClr>
              <a:buFont typeface="Wingdings 3" panose="05040102010807070707" pitchFamily="18" charset="2"/>
              <a:buChar char=""/>
            </a:pPr>
            <a:r>
              <a:rPr lang="en-US" sz="1400" dirty="0"/>
              <a:t>The event must be agreed in advance with your tutor and SLT to ensure that it meets the requirements of this unit. Possible events may include:</a:t>
            </a:r>
          </a:p>
          <a:p>
            <a:pPr marL="811213" lvl="1" indent="-354013">
              <a:buClr>
                <a:srgbClr val="7030A0"/>
              </a:buClr>
              <a:buFont typeface="Wingdings" panose="05000000000000000000" pitchFamily="2" charset="2"/>
              <a:buChar char="§"/>
              <a:tabLst>
                <a:tab pos="4300538" algn="l"/>
              </a:tabLst>
            </a:pPr>
            <a:r>
              <a:rPr lang="en-US" sz="1400" dirty="0"/>
              <a:t>Christmas </a:t>
            </a:r>
            <a:r>
              <a:rPr lang="en-US" sz="1400" dirty="0" smtClean="0"/>
              <a:t>concert	● Outdoor </a:t>
            </a:r>
            <a:r>
              <a:rPr lang="en-US" sz="1400" dirty="0"/>
              <a:t>summer music event</a:t>
            </a:r>
          </a:p>
          <a:p>
            <a:pPr marL="811213" lvl="1" indent="-354013">
              <a:buClr>
                <a:srgbClr val="7030A0"/>
              </a:buClr>
              <a:buFont typeface="Wingdings" panose="05000000000000000000" pitchFamily="2" charset="2"/>
              <a:buChar char="§"/>
              <a:tabLst>
                <a:tab pos="4300538" algn="l"/>
              </a:tabLst>
            </a:pPr>
            <a:r>
              <a:rPr lang="en-US" sz="1400" dirty="0" smtClean="0"/>
              <a:t>Drama production	● Careers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Regional </a:t>
            </a:r>
            <a:r>
              <a:rPr lang="en-US" sz="1400" dirty="0"/>
              <a:t>schools network </a:t>
            </a:r>
            <a:r>
              <a:rPr lang="en-US" sz="1400" dirty="0" smtClean="0"/>
              <a:t>event	● Science </a:t>
            </a:r>
            <a:r>
              <a:rPr lang="en-US" sz="1400" dirty="0"/>
              <a:t>fair</a:t>
            </a:r>
          </a:p>
          <a:p>
            <a:pPr marL="811213" lvl="1" indent="-354013">
              <a:buClr>
                <a:srgbClr val="7030A0"/>
              </a:buClr>
              <a:buFont typeface="Wingdings" panose="05000000000000000000" pitchFamily="2" charset="2"/>
              <a:buChar char="§"/>
              <a:tabLst>
                <a:tab pos="4300538" algn="l"/>
              </a:tabLst>
            </a:pPr>
            <a:r>
              <a:rPr lang="en-US" sz="1400" dirty="0" smtClean="0"/>
              <a:t>Host </a:t>
            </a:r>
            <a:r>
              <a:rPr lang="en-US" sz="1400" dirty="0"/>
              <a:t>an event for local feeder primary school pupils as part of their ‘moving up’ preparation</a:t>
            </a:r>
          </a:p>
          <a:p>
            <a:pPr marL="811213" lvl="1" indent="-354013">
              <a:buClr>
                <a:srgbClr val="7030A0"/>
              </a:buClr>
              <a:buFont typeface="Wingdings" panose="05000000000000000000" pitchFamily="2" charset="2"/>
              <a:buChar char="§"/>
              <a:tabLst>
                <a:tab pos="4300538" algn="l"/>
              </a:tabLst>
            </a:pPr>
            <a:r>
              <a:rPr lang="en-US" sz="1400" dirty="0" smtClean="0"/>
              <a:t>Sports day	● End </a:t>
            </a:r>
            <a:r>
              <a:rPr lang="en-US" sz="1400" dirty="0"/>
              <a:t>of year art show</a:t>
            </a:r>
          </a:p>
          <a:p>
            <a:pPr marL="811213" lvl="1" indent="-354013">
              <a:buClr>
                <a:srgbClr val="7030A0"/>
              </a:buClr>
              <a:buFont typeface="Wingdings" panose="05000000000000000000" pitchFamily="2" charset="2"/>
              <a:buChar char="§"/>
              <a:tabLst>
                <a:tab pos="4300538" algn="l"/>
              </a:tabLst>
            </a:pPr>
            <a:r>
              <a:rPr lang="en-US" sz="1400" dirty="0" smtClean="0"/>
              <a:t>Curriculum enterprise day for another year group</a:t>
            </a:r>
          </a:p>
          <a:p>
            <a:pPr marL="354013" indent="-354013">
              <a:buClr>
                <a:srgbClr val="7030A0"/>
              </a:buClr>
              <a:buFont typeface="Wingdings 3" panose="05040102010807070707" pitchFamily="18" charset="2"/>
              <a:buChar char=""/>
            </a:pPr>
            <a:r>
              <a:rPr lang="en-US" sz="1400" dirty="0" smtClean="0"/>
              <a:t>You </a:t>
            </a:r>
            <a:r>
              <a:rPr lang="en-US" sz="1400" dirty="0"/>
              <a:t>will need to work as part of a team, so responsibilities and tasks must be divided as equally as possible. You will be responsible for a specific aspect of the event organisation and the work that you produce will illustrate your individual role.</a:t>
            </a:r>
          </a:p>
          <a:p>
            <a:pPr marL="354013" indent="-354013">
              <a:buClr>
                <a:srgbClr val="7030A0"/>
              </a:buClr>
              <a:buFont typeface="Wingdings 3" panose="05040102010807070707" pitchFamily="18" charset="2"/>
              <a:buChar char=""/>
            </a:pPr>
            <a:r>
              <a:rPr lang="en-US" sz="1400" dirty="0"/>
              <a:t>The team will need to identify and source the resources required to run the event. You will support the production of the event materials and communicate effectively with all relevant parties. During your event preparations you will need to keep the other members of your team informed of your progress and support solutions to any problems that may be encountered to ensure that the event is a success. During the event you will support its running by taking a hands-on role. It is recommended that you keep a diary.</a:t>
            </a:r>
          </a:p>
          <a:p>
            <a:pPr marL="354013" indent="-354013">
              <a:buClr>
                <a:srgbClr val="7030A0"/>
              </a:buClr>
              <a:buFont typeface="Wingdings 3" panose="05040102010807070707" pitchFamily="18" charset="2"/>
              <a:buChar char=""/>
            </a:pPr>
            <a:r>
              <a:rPr lang="en-US" sz="1400" dirty="0"/>
              <a:t>After the event you will review your own performance so you can identify strengths and areas for improvement.</a:t>
            </a:r>
            <a:endParaRPr lang="en-US" sz="1400" dirty="0" smtClean="0"/>
          </a:p>
        </p:txBody>
      </p:sp>
    </p:spTree>
    <p:extLst>
      <p:ext uri="{BB962C8B-B14F-4D97-AF65-F5344CB8AC3E}">
        <p14:creationId xmlns:p14="http://schemas.microsoft.com/office/powerpoint/2010/main" val="35488359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 – Organisation Event Resources</a:t>
            </a:r>
            <a:endParaRPr lang="en-GB" sz="3800" b="1" dirty="0" smtClean="0"/>
          </a:p>
        </p:txBody>
      </p:sp>
      <p:sp>
        <p:nvSpPr>
          <p:cNvPr id="2" name="Rectangle 1"/>
          <p:cNvSpPr/>
          <p:nvPr/>
        </p:nvSpPr>
        <p:spPr>
          <a:xfrm>
            <a:off x="208675" y="1052736"/>
            <a:ext cx="8654642" cy="5574595"/>
          </a:xfrm>
          <a:prstGeom prst="rect">
            <a:avLst/>
          </a:prstGeom>
        </p:spPr>
        <p:txBody>
          <a:bodyPr wrap="square" numCol="2" spcCol="72000">
            <a:spAutoFit/>
          </a:bodyPr>
          <a:lstStyle/>
          <a:p>
            <a:r>
              <a:rPr lang="en-US" sz="1580" dirty="0" smtClean="0"/>
              <a:t>1.1 </a:t>
            </a:r>
            <a:r>
              <a:rPr lang="en-US" sz="1580" dirty="0"/>
              <a:t>Resources required to support the organisation of an event i.e. </a:t>
            </a:r>
          </a:p>
          <a:p>
            <a:pPr marL="285750" indent="-285750">
              <a:buFont typeface="Wingdings" panose="05000000000000000000" pitchFamily="2" charset="2"/>
              <a:buChar char="§"/>
            </a:pPr>
            <a:r>
              <a:rPr lang="en-US" sz="1580" dirty="0" smtClean="0"/>
              <a:t>human </a:t>
            </a:r>
            <a:r>
              <a:rPr lang="en-US" sz="1580" dirty="0"/>
              <a:t>resources (HR)/personnel required i.e. </a:t>
            </a:r>
          </a:p>
          <a:p>
            <a:pPr marL="742950" lvl="1" indent="-285750">
              <a:buFont typeface="Courier New" panose="02070309020205020404" pitchFamily="49" charset="0"/>
              <a:buChar char="o"/>
            </a:pPr>
            <a:r>
              <a:rPr lang="en-US" sz="1580" dirty="0" smtClean="0"/>
              <a:t>support </a:t>
            </a:r>
            <a:r>
              <a:rPr lang="en-US" sz="1580" dirty="0"/>
              <a:t>staff (e.g. to support general pre-event preparations, additional support needed to run the event on the day) </a:t>
            </a:r>
          </a:p>
          <a:p>
            <a:pPr marL="742950" lvl="1" indent="-285750">
              <a:buFont typeface="Courier New" panose="02070309020205020404" pitchFamily="49" charset="0"/>
              <a:buChar char="o"/>
            </a:pPr>
            <a:r>
              <a:rPr lang="en-GB" sz="1580" dirty="0" smtClean="0"/>
              <a:t>events </a:t>
            </a:r>
            <a:r>
              <a:rPr lang="en-GB" sz="1580" dirty="0"/>
              <a:t>team </a:t>
            </a:r>
          </a:p>
          <a:p>
            <a:pPr marL="742950" lvl="1" indent="-285750">
              <a:buFont typeface="Courier New" panose="02070309020205020404" pitchFamily="49" charset="0"/>
              <a:buChar char="o"/>
            </a:pPr>
            <a:r>
              <a:rPr lang="en-US" sz="1580" dirty="0" smtClean="0"/>
              <a:t>internal </a:t>
            </a:r>
            <a:r>
              <a:rPr lang="en-US" sz="1580" dirty="0"/>
              <a:t>functional/specialist support (e.g. marketing, IT, finance colleagues to offer specialist advice relating to the organisation of the event) </a:t>
            </a:r>
          </a:p>
          <a:p>
            <a:pPr marL="742950" lvl="1" indent="-285750">
              <a:buFont typeface="Courier New" panose="02070309020205020404" pitchFamily="49" charset="0"/>
              <a:buChar char="o"/>
            </a:pPr>
            <a:r>
              <a:rPr lang="en-GB" sz="1580" dirty="0" smtClean="0"/>
              <a:t>speakers</a:t>
            </a:r>
            <a:r>
              <a:rPr lang="en-GB" sz="1580" dirty="0"/>
              <a:t>, trainers </a:t>
            </a:r>
          </a:p>
          <a:p>
            <a:pPr marL="742950" lvl="1" indent="-285750">
              <a:buFont typeface="Courier New" panose="02070309020205020404" pitchFamily="49" charset="0"/>
              <a:buChar char="o"/>
            </a:pPr>
            <a:r>
              <a:rPr lang="en-GB" sz="1580" dirty="0" smtClean="0"/>
              <a:t>external </a:t>
            </a:r>
            <a:r>
              <a:rPr lang="en-GB" sz="1580" dirty="0"/>
              <a:t>suppliers (e.g. catering, transport, reprographics) </a:t>
            </a:r>
          </a:p>
          <a:p>
            <a:pPr marL="285750" indent="-285750">
              <a:buFont typeface="Wingdings" panose="05000000000000000000" pitchFamily="2" charset="2"/>
              <a:buChar char="§"/>
            </a:pPr>
            <a:r>
              <a:rPr lang="en-GB" sz="1580" dirty="0" smtClean="0"/>
              <a:t>physical </a:t>
            </a:r>
            <a:r>
              <a:rPr lang="en-GB" sz="1580" dirty="0"/>
              <a:t>resources i.e. </a:t>
            </a:r>
          </a:p>
          <a:p>
            <a:pPr marL="742950" lvl="1" indent="-285750">
              <a:buFont typeface="Courier New" panose="02070309020205020404" pitchFamily="49" charset="0"/>
              <a:buChar char="o"/>
            </a:pPr>
            <a:r>
              <a:rPr lang="en-GB" sz="1580" dirty="0" smtClean="0"/>
              <a:t>venue/room </a:t>
            </a:r>
            <a:endParaRPr lang="en-GB" sz="1580" dirty="0"/>
          </a:p>
          <a:p>
            <a:pPr marL="742950" lvl="1" indent="-285750">
              <a:buFont typeface="Courier New" panose="02070309020205020404" pitchFamily="49" charset="0"/>
              <a:buChar char="o"/>
            </a:pPr>
            <a:r>
              <a:rPr lang="en-GB" sz="1580" dirty="0" smtClean="0"/>
              <a:t>tables </a:t>
            </a:r>
            <a:endParaRPr lang="en-GB" sz="1580" dirty="0"/>
          </a:p>
          <a:p>
            <a:pPr marL="742950" lvl="1" indent="-285750">
              <a:buFont typeface="Courier New" panose="02070309020205020404" pitchFamily="49" charset="0"/>
              <a:buChar char="o"/>
            </a:pPr>
            <a:r>
              <a:rPr lang="en-GB" sz="1580" dirty="0" smtClean="0"/>
              <a:t>chairs </a:t>
            </a:r>
            <a:endParaRPr lang="en-GB" sz="1580" dirty="0"/>
          </a:p>
          <a:p>
            <a:pPr marL="742950" lvl="1" indent="-285750">
              <a:buFont typeface="Courier New" panose="02070309020205020404" pitchFamily="49" charset="0"/>
              <a:buChar char="o"/>
            </a:pPr>
            <a:r>
              <a:rPr lang="en-GB" sz="1580" dirty="0" smtClean="0"/>
              <a:t>display </a:t>
            </a:r>
            <a:r>
              <a:rPr lang="en-GB" sz="1580" dirty="0"/>
              <a:t>screens </a:t>
            </a:r>
          </a:p>
          <a:p>
            <a:pPr marL="742950" lvl="1" indent="-285750">
              <a:buFont typeface="Courier New" panose="02070309020205020404" pitchFamily="49" charset="0"/>
              <a:buChar char="o"/>
            </a:pPr>
            <a:r>
              <a:rPr lang="en-US" sz="1580" dirty="0" smtClean="0"/>
              <a:t>IT </a:t>
            </a:r>
            <a:r>
              <a:rPr lang="en-US" sz="1580" dirty="0"/>
              <a:t>(e.g. internet/</a:t>
            </a:r>
            <a:r>
              <a:rPr lang="en-US" sz="1580" dirty="0" err="1"/>
              <a:t>wi-fi</a:t>
            </a:r>
            <a:r>
              <a:rPr lang="en-US" sz="1580" dirty="0"/>
              <a:t> access, hardware, software) </a:t>
            </a:r>
            <a:endParaRPr lang="en-US" sz="1580" dirty="0" smtClean="0"/>
          </a:p>
          <a:p>
            <a:pPr marL="742950" lvl="1" indent="-285750">
              <a:buFont typeface="Courier New" panose="02070309020205020404" pitchFamily="49" charset="0"/>
              <a:buChar char="o"/>
            </a:pPr>
            <a:endParaRPr lang="en-US" sz="1580" dirty="0"/>
          </a:p>
          <a:p>
            <a:pPr marL="742950" lvl="1" indent="-285750">
              <a:buFont typeface="Courier New" panose="02070309020205020404" pitchFamily="49" charset="0"/>
              <a:buChar char="o"/>
            </a:pPr>
            <a:r>
              <a:rPr lang="en-GB" sz="1580" dirty="0" smtClean="0"/>
              <a:t>sound </a:t>
            </a:r>
            <a:endParaRPr lang="en-GB" sz="1580" dirty="0"/>
          </a:p>
          <a:p>
            <a:pPr marL="742950" lvl="1" indent="-285750">
              <a:buFont typeface="Courier New" panose="02070309020205020404" pitchFamily="49" charset="0"/>
              <a:buChar char="o"/>
            </a:pPr>
            <a:r>
              <a:rPr lang="en-GB" sz="1580" dirty="0" smtClean="0"/>
              <a:t>lighting </a:t>
            </a:r>
            <a:endParaRPr lang="en-GB" sz="1580" dirty="0"/>
          </a:p>
          <a:p>
            <a:pPr marL="742950" lvl="1" indent="-285750">
              <a:buFont typeface="Courier New" panose="02070309020205020404" pitchFamily="49" charset="0"/>
              <a:buChar char="o"/>
            </a:pPr>
            <a:r>
              <a:rPr lang="en-GB" sz="1580" dirty="0" smtClean="0"/>
              <a:t>assistive </a:t>
            </a:r>
            <a:r>
              <a:rPr lang="en-GB" sz="1580" dirty="0"/>
              <a:t>technologies </a:t>
            </a:r>
          </a:p>
          <a:p>
            <a:pPr marL="742950" lvl="1" indent="-285750">
              <a:buFont typeface="Courier New" panose="02070309020205020404" pitchFamily="49" charset="0"/>
              <a:buChar char="o"/>
            </a:pPr>
            <a:r>
              <a:rPr lang="en-GB" sz="1580" dirty="0" smtClean="0"/>
              <a:t>waste </a:t>
            </a:r>
            <a:r>
              <a:rPr lang="en-GB" sz="1580" dirty="0"/>
              <a:t>management </a:t>
            </a:r>
          </a:p>
          <a:p>
            <a:pPr marL="285750" indent="-285750">
              <a:buFont typeface="Wingdings" panose="05000000000000000000" pitchFamily="2" charset="2"/>
              <a:buChar char="§"/>
            </a:pPr>
            <a:r>
              <a:rPr lang="en-GB" sz="1580" dirty="0" smtClean="0"/>
              <a:t>consumables </a:t>
            </a:r>
            <a:r>
              <a:rPr lang="en-GB" sz="1580" dirty="0"/>
              <a:t>i.e. </a:t>
            </a:r>
          </a:p>
          <a:p>
            <a:pPr marL="742950" lvl="1" indent="-285750">
              <a:buFont typeface="Courier New" panose="02070309020205020404" pitchFamily="49" charset="0"/>
              <a:buChar char="o"/>
            </a:pPr>
            <a:r>
              <a:rPr lang="en-GB" sz="1580" dirty="0" smtClean="0"/>
              <a:t>delegate </a:t>
            </a:r>
            <a:r>
              <a:rPr lang="en-GB" sz="1580" dirty="0"/>
              <a:t>information (e.g. programmes, evaluation forms, pens, notepaper) </a:t>
            </a:r>
          </a:p>
          <a:p>
            <a:pPr marL="742950" lvl="1" indent="-285750">
              <a:buFont typeface="Courier New" panose="02070309020205020404" pitchFamily="49" charset="0"/>
              <a:buChar char="o"/>
            </a:pPr>
            <a:r>
              <a:rPr lang="en-GB" sz="1580" dirty="0" smtClean="0"/>
              <a:t>refreshments/catering </a:t>
            </a:r>
            <a:endParaRPr lang="en-GB" sz="1580" dirty="0"/>
          </a:p>
          <a:p>
            <a:pPr marL="742950" lvl="1" indent="-285750">
              <a:buFont typeface="Courier New" panose="02070309020205020404" pitchFamily="49" charset="0"/>
              <a:buChar char="o"/>
            </a:pPr>
            <a:r>
              <a:rPr lang="en-GB" sz="1580" dirty="0" smtClean="0"/>
              <a:t>tablecloths </a:t>
            </a:r>
            <a:endParaRPr lang="en-GB" sz="1580" dirty="0"/>
          </a:p>
          <a:p>
            <a:pPr marL="742950" lvl="1" indent="-285750">
              <a:buFont typeface="Courier New" panose="02070309020205020404" pitchFamily="49" charset="0"/>
              <a:buChar char="o"/>
            </a:pPr>
            <a:r>
              <a:rPr lang="en-US" sz="1580" dirty="0" smtClean="0"/>
              <a:t>water </a:t>
            </a:r>
            <a:r>
              <a:rPr lang="en-US" sz="1580" dirty="0"/>
              <a:t>and glasses for the speaker/trainer and delegate tables </a:t>
            </a:r>
          </a:p>
          <a:p>
            <a:pPr marL="742950" lvl="1" indent="-285750">
              <a:buFont typeface="Courier New" panose="02070309020205020404" pitchFamily="49" charset="0"/>
              <a:buChar char="o"/>
            </a:pPr>
            <a:r>
              <a:rPr lang="en-US" sz="1580" dirty="0" smtClean="0"/>
              <a:t>venue/room </a:t>
            </a:r>
            <a:r>
              <a:rPr lang="en-US" sz="1580" dirty="0"/>
              <a:t>decoration (e.g. flowers, bunting, balloons) </a:t>
            </a:r>
          </a:p>
          <a:p>
            <a:r>
              <a:rPr lang="en-US" sz="1580" dirty="0"/>
              <a:t>1.2 Constraints that may affect the choice and availability of resources e.g. </a:t>
            </a:r>
          </a:p>
          <a:p>
            <a:pPr marL="285750" indent="-285750">
              <a:buFont typeface="Wingdings" panose="05000000000000000000" pitchFamily="2" charset="2"/>
              <a:buChar char="§"/>
            </a:pPr>
            <a:r>
              <a:rPr lang="en-US" sz="1580" dirty="0" smtClean="0"/>
              <a:t>delegate </a:t>
            </a:r>
            <a:r>
              <a:rPr lang="en-US" sz="1580" dirty="0"/>
              <a:t>requirements (e.g. access, dietary) </a:t>
            </a:r>
          </a:p>
          <a:p>
            <a:pPr marL="285750" indent="-285750">
              <a:buFont typeface="Wingdings" panose="05000000000000000000" pitchFamily="2" charset="2"/>
              <a:buChar char="§"/>
            </a:pPr>
            <a:r>
              <a:rPr lang="en-US" sz="1580" dirty="0" smtClean="0"/>
              <a:t>delegate </a:t>
            </a:r>
            <a:r>
              <a:rPr lang="en-US" sz="1580" dirty="0"/>
              <a:t>numbers (e.g. venue capacity) </a:t>
            </a:r>
          </a:p>
          <a:p>
            <a:pPr marL="285750" indent="-285750">
              <a:buFont typeface="Wingdings" panose="05000000000000000000" pitchFamily="2" charset="2"/>
              <a:buChar char="§"/>
            </a:pPr>
            <a:r>
              <a:rPr lang="en-GB" sz="1580" dirty="0" smtClean="0"/>
              <a:t>financial </a:t>
            </a:r>
            <a:r>
              <a:rPr lang="en-GB" sz="1580" dirty="0"/>
              <a:t>budgets </a:t>
            </a:r>
          </a:p>
          <a:p>
            <a:pPr marL="285750" indent="-285750">
              <a:buFont typeface="Wingdings" panose="05000000000000000000" pitchFamily="2" charset="2"/>
              <a:buChar char="§"/>
            </a:pPr>
            <a:r>
              <a:rPr lang="en-GB" sz="1580" dirty="0" smtClean="0"/>
              <a:t>timescales </a:t>
            </a:r>
            <a:r>
              <a:rPr lang="en-GB" sz="1580" dirty="0"/>
              <a:t>and deadlines </a:t>
            </a:r>
          </a:p>
          <a:p>
            <a:pPr marL="285750" indent="-285750">
              <a:buFont typeface="Wingdings" panose="05000000000000000000" pitchFamily="2" charset="2"/>
              <a:buChar char="§"/>
            </a:pPr>
            <a:r>
              <a:rPr lang="en-US" sz="1580" dirty="0" smtClean="0"/>
              <a:t>availability </a:t>
            </a:r>
            <a:r>
              <a:rPr lang="en-US" sz="1580" dirty="0"/>
              <a:t>(e.g. seasonal, minimum order requirement) </a:t>
            </a:r>
          </a:p>
          <a:p>
            <a:pPr marL="285750" indent="-285750">
              <a:buFont typeface="Wingdings" panose="05000000000000000000" pitchFamily="2" charset="2"/>
              <a:buChar char="§"/>
            </a:pPr>
            <a:r>
              <a:rPr lang="en-GB" sz="1580" dirty="0" smtClean="0"/>
              <a:t>organisational </a:t>
            </a:r>
            <a:r>
              <a:rPr lang="en-GB" sz="1580" dirty="0"/>
              <a:t>policies and </a:t>
            </a:r>
            <a:r>
              <a:rPr lang="en-GB" sz="1580" dirty="0" smtClean="0"/>
              <a:t>procedures</a:t>
            </a:r>
            <a:endParaRPr lang="en-GB" sz="1580" dirty="0"/>
          </a:p>
        </p:txBody>
      </p:sp>
    </p:spTree>
    <p:extLst>
      <p:ext uri="{BB962C8B-B14F-4D97-AF65-F5344CB8AC3E}">
        <p14:creationId xmlns:p14="http://schemas.microsoft.com/office/powerpoint/2010/main" val="165214485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 – Organisation Event Resources</a:t>
            </a:r>
            <a:endParaRPr lang="en-GB" sz="3800" b="1" dirty="0" smtClean="0"/>
          </a:p>
        </p:txBody>
      </p:sp>
      <p:sp>
        <p:nvSpPr>
          <p:cNvPr id="2" name="Rectangle 1"/>
          <p:cNvSpPr/>
          <p:nvPr/>
        </p:nvSpPr>
        <p:spPr>
          <a:xfrm>
            <a:off x="208675" y="1052736"/>
            <a:ext cx="6451557" cy="5735416"/>
          </a:xfrm>
          <a:prstGeom prst="rect">
            <a:avLst/>
          </a:prstGeom>
        </p:spPr>
        <p:txBody>
          <a:bodyPr wrap="square" numCol="1" spcCol="72000">
            <a:spAutoFit/>
          </a:bodyPr>
          <a:lstStyle/>
          <a:p>
            <a:pPr marL="285750" indent="-285750">
              <a:buClr>
                <a:srgbClr val="002060"/>
              </a:buClr>
              <a:buSzPct val="68000"/>
              <a:buFont typeface="Arial" panose="020B0604020202020204" pitchFamily="34" charset="0"/>
              <a:buChar char="►"/>
            </a:pPr>
            <a:r>
              <a:rPr lang="en-US" sz="1930" dirty="0" smtClean="0"/>
              <a:t>For the sake of this project you will need to think about an event you would like to run, and for this project, agreed by your teacher, you will use as an explained example through the LO’s. The even should not be too large, or too small, should have a range of visitors and require a degree of outside help that you must factor into costing etc.</a:t>
            </a:r>
          </a:p>
          <a:p>
            <a:pPr marL="285750" indent="-285750">
              <a:buClr>
                <a:srgbClr val="002060"/>
              </a:buClr>
              <a:buSzPct val="68000"/>
              <a:buFont typeface="Arial" panose="020B0604020202020204" pitchFamily="34" charset="0"/>
              <a:buChar char="►"/>
            </a:pPr>
            <a:r>
              <a:rPr lang="en-US" sz="1930" i="1" dirty="0" smtClean="0">
                <a:solidFill>
                  <a:srgbClr val="0070C0"/>
                </a:solidFill>
              </a:rPr>
              <a:t>For me, I shall choose the end of year formal, it will be at the </a:t>
            </a:r>
            <a:r>
              <a:rPr lang="en-US" sz="1930" i="1" dirty="0" err="1" smtClean="0">
                <a:solidFill>
                  <a:srgbClr val="0070C0"/>
                </a:solidFill>
              </a:rPr>
              <a:t>Martletts</a:t>
            </a:r>
            <a:r>
              <a:rPr lang="en-US" sz="1930" i="1" dirty="0" smtClean="0">
                <a:solidFill>
                  <a:srgbClr val="0070C0"/>
                </a:solidFill>
              </a:rPr>
              <a:t> Hall in Haywards Heath, will be a sit down event with up to 120 students, 10 staff, 3 course catering, one band and speeches. Due to the age of the audience it will be soft drinks only, seating and a dance floor use. It will be on a Friday night and in full formal wear, so car parking is necessary.</a:t>
            </a:r>
          </a:p>
          <a:p>
            <a:pPr marL="285750" indent="-285750">
              <a:buClr>
                <a:srgbClr val="002060"/>
              </a:buClr>
              <a:buSzPct val="68000"/>
              <a:buFont typeface="Arial" panose="020B0604020202020204" pitchFamily="34" charset="0"/>
              <a:buChar char="►"/>
            </a:pPr>
            <a:r>
              <a:rPr lang="en-US" sz="1930" i="1" dirty="0" smtClean="0">
                <a:solidFill>
                  <a:srgbClr val="0070C0"/>
                </a:solidFill>
              </a:rPr>
              <a:t>It is to be primarily organised by students with the student council acting as the managing team for the event.</a:t>
            </a:r>
          </a:p>
          <a:p>
            <a:pPr marL="285750" indent="-285750">
              <a:buClr>
                <a:srgbClr val="002060"/>
              </a:buClr>
              <a:buSzPct val="68000"/>
              <a:buFont typeface="Arial" panose="020B0604020202020204" pitchFamily="34" charset="0"/>
              <a:buChar char="►"/>
            </a:pPr>
            <a:r>
              <a:rPr lang="en-US" sz="1930" dirty="0" smtClean="0"/>
              <a:t>This is the level of consideration you will need to be clear about for this Unit.</a:t>
            </a:r>
          </a:p>
        </p:txBody>
      </p:sp>
      <p:pic>
        <p:nvPicPr>
          <p:cNvPr id="1026" name="Picture 2" descr="Image result for martlets hall haywards heat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3496762"/>
            <a:ext cx="2242220" cy="14212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martlets hall haywards heat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1052736"/>
            <a:ext cx="2242220" cy="224222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martlets hall haywards heat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5106275"/>
            <a:ext cx="2242220" cy="1491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04364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 – Organisation Event Resources</a:t>
            </a:r>
            <a:endParaRPr lang="en-GB" sz="3800" b="1" dirty="0" smtClean="0"/>
          </a:p>
        </p:txBody>
      </p:sp>
      <p:sp>
        <p:nvSpPr>
          <p:cNvPr id="2" name="Rectangle 1"/>
          <p:cNvSpPr/>
          <p:nvPr/>
        </p:nvSpPr>
        <p:spPr>
          <a:xfrm>
            <a:off x="208675" y="1052736"/>
            <a:ext cx="8683805" cy="5435334"/>
          </a:xfrm>
          <a:prstGeom prst="rect">
            <a:avLst/>
          </a:prstGeom>
        </p:spPr>
        <p:txBody>
          <a:bodyPr wrap="square" numCol="1" spcCol="72000">
            <a:spAutoFit/>
          </a:bodyPr>
          <a:lstStyle/>
          <a:p>
            <a:r>
              <a:rPr lang="en-US" sz="2180" dirty="0" smtClean="0"/>
              <a:t>P1.1 - Resources required to support the organisation of an event i.e. </a:t>
            </a:r>
          </a:p>
          <a:p>
            <a:pPr marL="285750" indent="-285750">
              <a:buClr>
                <a:srgbClr val="002060"/>
              </a:buClr>
              <a:buSzPct val="68000"/>
              <a:buFont typeface="Arial" panose="020B0604020202020204" pitchFamily="34" charset="0"/>
              <a:buChar char="►"/>
            </a:pPr>
            <a:r>
              <a:rPr lang="en-US" sz="2180" dirty="0" smtClean="0"/>
              <a:t>For all evens you have been to that involves 50 people there has been a series of planning that has taken place, from something as simple as getting the room organised for an assembly to hiring caterers and stalls for a fayre.</a:t>
            </a:r>
          </a:p>
          <a:p>
            <a:pPr marL="285750" indent="-285750">
              <a:buClr>
                <a:srgbClr val="002060"/>
              </a:buClr>
              <a:buSzPct val="68000"/>
              <a:buFont typeface="Arial" panose="020B0604020202020204" pitchFamily="34" charset="0"/>
              <a:buChar char="►"/>
            </a:pPr>
            <a:r>
              <a:rPr lang="en-US" sz="2180" dirty="0" smtClean="0"/>
              <a:t>You will learn how to prepare effectively for your event including identifying and sourcing the resources required and plan to organise all the necessary needed resources for such an event.</a:t>
            </a:r>
          </a:p>
          <a:p>
            <a:pPr>
              <a:buClr>
                <a:srgbClr val="002060"/>
              </a:buClr>
              <a:buSzPct val="68000"/>
            </a:pPr>
            <a:r>
              <a:rPr lang="en-US" sz="2180" b="1" dirty="0" smtClean="0">
                <a:solidFill>
                  <a:srgbClr val="FF0000"/>
                </a:solidFill>
              </a:rPr>
              <a:t>P1.1 – Task 01 – </a:t>
            </a:r>
            <a:r>
              <a:rPr lang="en-US" sz="2180" dirty="0" smtClean="0">
                <a:solidFill>
                  <a:srgbClr val="FF0000"/>
                </a:solidFill>
              </a:rPr>
              <a:t>Identify the human resources that they need to source within their individual role, in order to aid the organisation of their event. </a:t>
            </a:r>
          </a:p>
          <a:p>
            <a:pPr marL="342900" indent="-342900">
              <a:buClr>
                <a:srgbClr val="002060"/>
              </a:buClr>
              <a:buSzPct val="68000"/>
              <a:buFont typeface="Arial" panose="020B0604020202020204" pitchFamily="34" charset="0"/>
              <a:buChar char="►"/>
            </a:pPr>
            <a:r>
              <a:rPr lang="en-US" sz="2180" dirty="0" smtClean="0"/>
              <a:t>The resources that learners identify must be relevant to the specific event and its objectives. They should also identify any constraints that may impact on their choices (e.g. I would need a venue that has a room capacity for 50+ people seated on round tables).</a:t>
            </a:r>
            <a:endParaRPr lang="en-US" sz="2180" dirty="0">
              <a:solidFill>
                <a:srgbClr val="FF0000"/>
              </a:solidFill>
            </a:endParaRPr>
          </a:p>
        </p:txBody>
      </p:sp>
    </p:spTree>
    <p:extLst>
      <p:ext uri="{BB962C8B-B14F-4D97-AF65-F5344CB8AC3E}">
        <p14:creationId xmlns:p14="http://schemas.microsoft.com/office/powerpoint/2010/main" val="104600380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P1.1 – Organisation Event Resources</a:t>
            </a:r>
            <a:endParaRPr lang="en-GB" sz="3800" b="1" dirty="0" smtClean="0"/>
          </a:p>
        </p:txBody>
      </p:sp>
      <p:sp>
        <p:nvSpPr>
          <p:cNvPr id="2" name="Rectangle 1"/>
          <p:cNvSpPr/>
          <p:nvPr/>
        </p:nvSpPr>
        <p:spPr>
          <a:xfrm>
            <a:off x="208675" y="1052736"/>
            <a:ext cx="8683805" cy="5847755"/>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1660" b="1" dirty="0" smtClean="0">
                <a:solidFill>
                  <a:srgbClr val="FF0000"/>
                </a:solidFill>
              </a:rPr>
              <a:t>Human </a:t>
            </a:r>
            <a:r>
              <a:rPr lang="en-US" sz="1660" b="1" dirty="0">
                <a:solidFill>
                  <a:srgbClr val="FF0000"/>
                </a:solidFill>
              </a:rPr>
              <a:t>resources (HR)/personnel required</a:t>
            </a:r>
            <a:r>
              <a:rPr lang="en-US" sz="1660" dirty="0">
                <a:solidFill>
                  <a:srgbClr val="FF0000"/>
                </a:solidFill>
              </a:rPr>
              <a:t> </a:t>
            </a:r>
            <a:r>
              <a:rPr lang="en-US" sz="1660" dirty="0"/>
              <a:t>i.e. </a:t>
            </a:r>
          </a:p>
          <a:p>
            <a:pPr marL="627063" lvl="1" indent="-285750">
              <a:buFont typeface="Courier New" panose="02070309020205020404" pitchFamily="49" charset="0"/>
              <a:buChar char="o"/>
            </a:pPr>
            <a:r>
              <a:rPr lang="en-US" sz="1660" b="1" dirty="0" smtClean="0"/>
              <a:t>Support </a:t>
            </a:r>
            <a:r>
              <a:rPr lang="en-US" sz="1660" b="1" dirty="0"/>
              <a:t>staff </a:t>
            </a:r>
            <a:r>
              <a:rPr lang="en-US" sz="1660" dirty="0"/>
              <a:t>(e.g. to support general pre-event preparations, additional support needed to run the event on the day</a:t>
            </a:r>
            <a:r>
              <a:rPr lang="en-US" sz="1660" dirty="0" smtClean="0"/>
              <a:t>) - For me this will mean that tickets will need to be printed and labelled, the hall will need booked in advance, the school will have to be notified, marketing and publicity will need to happen 3 months before the event to make sure numbers are high enough, teachers found to support, band booked. On the day Martlett's will take care of security and the dining area</a:t>
            </a:r>
            <a:endParaRPr lang="en-US" sz="1660" dirty="0"/>
          </a:p>
          <a:p>
            <a:pPr marL="627063" lvl="1" indent="-285750">
              <a:buFont typeface="Courier New" panose="02070309020205020404" pitchFamily="49" charset="0"/>
              <a:buChar char="o"/>
            </a:pPr>
            <a:r>
              <a:rPr lang="en-GB" sz="1660" b="1" dirty="0" smtClean="0"/>
              <a:t>Events </a:t>
            </a:r>
            <a:r>
              <a:rPr lang="en-GB" sz="1660" b="1" dirty="0"/>
              <a:t>team</a:t>
            </a:r>
            <a:r>
              <a:rPr lang="en-GB" sz="1660" dirty="0"/>
              <a:t> </a:t>
            </a:r>
            <a:r>
              <a:rPr lang="en-GB" sz="1660" dirty="0" smtClean="0"/>
              <a:t>– This will be the student council, each will take a role within the preparation of the event, finance, bookings, marketing etc.</a:t>
            </a:r>
            <a:endParaRPr lang="en-GB" sz="1660" dirty="0"/>
          </a:p>
          <a:p>
            <a:pPr marL="627063" lvl="1" indent="-285750">
              <a:buFont typeface="Courier New" panose="02070309020205020404" pitchFamily="49" charset="0"/>
              <a:buChar char="o"/>
            </a:pPr>
            <a:r>
              <a:rPr lang="en-US" sz="1660" b="1" dirty="0" smtClean="0"/>
              <a:t>Internal </a:t>
            </a:r>
            <a:r>
              <a:rPr lang="en-US" sz="1660" b="1" dirty="0"/>
              <a:t>functional/specialist support </a:t>
            </a:r>
            <a:r>
              <a:rPr lang="en-US" sz="1660" dirty="0"/>
              <a:t>(e.g. marketing, IT, finance colleagues to offer specialist advice relating to the organisation of the event) </a:t>
            </a:r>
            <a:r>
              <a:rPr lang="en-US" sz="1660" dirty="0" smtClean="0"/>
              <a:t>– This will involve the business teachers who will liaise with the students and the suppliers on the students behalf.</a:t>
            </a:r>
            <a:endParaRPr lang="en-US" sz="1660" dirty="0"/>
          </a:p>
          <a:p>
            <a:pPr marL="627063" lvl="1" indent="-285750">
              <a:buFont typeface="Courier New" panose="02070309020205020404" pitchFamily="49" charset="0"/>
              <a:buChar char="o"/>
            </a:pPr>
            <a:r>
              <a:rPr lang="en-GB" sz="1660" b="1" dirty="0" smtClean="0"/>
              <a:t>Speakers</a:t>
            </a:r>
            <a:r>
              <a:rPr lang="en-GB" sz="1660" b="1" dirty="0"/>
              <a:t>, trainers </a:t>
            </a:r>
            <a:r>
              <a:rPr lang="en-GB" sz="1660" dirty="0" smtClean="0"/>
              <a:t>– There will be no trainers needed for this event but there will be head boy and girl speakers along with the principal, so the times have to be organised.</a:t>
            </a:r>
            <a:endParaRPr lang="en-GB" sz="1660" dirty="0"/>
          </a:p>
          <a:p>
            <a:pPr marL="627063" lvl="1" indent="-285750">
              <a:buFont typeface="Courier New" panose="02070309020205020404" pitchFamily="49" charset="0"/>
              <a:buChar char="o"/>
            </a:pPr>
            <a:r>
              <a:rPr lang="en-GB" sz="1660" b="1" dirty="0" smtClean="0"/>
              <a:t>External </a:t>
            </a:r>
            <a:r>
              <a:rPr lang="en-GB" sz="1660" b="1" dirty="0"/>
              <a:t>suppliers </a:t>
            </a:r>
            <a:r>
              <a:rPr lang="en-GB" sz="1660" dirty="0"/>
              <a:t>(e.g. catering, transport, reprographics) </a:t>
            </a:r>
            <a:r>
              <a:rPr lang="en-GB" sz="1660" dirty="0" smtClean="0"/>
              <a:t>– caterers will need to be hired and tested before the event, transport will be ad-hoc by parents and students, and reprographics within the school will be used for place settings, an external supplier for the invites will be used.</a:t>
            </a:r>
          </a:p>
          <a:p>
            <a:pPr marL="355600" indent="-342900">
              <a:buClr>
                <a:schemeClr val="accent5">
                  <a:lumMod val="50000"/>
                </a:schemeClr>
              </a:buClr>
              <a:buSzPct val="68000"/>
              <a:buFont typeface="Arial" panose="020B0604020202020204" pitchFamily="34" charset="0"/>
              <a:buChar char="►"/>
            </a:pPr>
            <a:r>
              <a:rPr lang="en-GB" sz="1660" dirty="0" smtClean="0"/>
              <a:t>For each of these identify the resources your event people will need, and the constraints that will limit their needs.</a:t>
            </a:r>
            <a:endParaRPr lang="en-GB" sz="1660" dirty="0"/>
          </a:p>
        </p:txBody>
      </p:sp>
    </p:spTree>
    <p:extLst>
      <p:ext uri="{BB962C8B-B14F-4D97-AF65-F5344CB8AC3E}">
        <p14:creationId xmlns:p14="http://schemas.microsoft.com/office/powerpoint/2010/main" val="366637487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P1.2 – Organisation Event Resources</a:t>
            </a:r>
            <a:endParaRPr lang="en-GB" sz="3800" b="1" dirty="0" smtClean="0"/>
          </a:p>
        </p:txBody>
      </p:sp>
      <p:sp>
        <p:nvSpPr>
          <p:cNvPr id="2" name="Rectangle 1"/>
          <p:cNvSpPr/>
          <p:nvPr/>
        </p:nvSpPr>
        <p:spPr>
          <a:xfrm>
            <a:off x="208675" y="1052736"/>
            <a:ext cx="8683805" cy="5456878"/>
          </a:xfrm>
          <a:prstGeom prst="rect">
            <a:avLst/>
          </a:prstGeom>
        </p:spPr>
        <p:txBody>
          <a:bodyPr wrap="square" numCol="1" spcCol="72000">
            <a:spAutoFit/>
          </a:bodyPr>
          <a:lstStyle/>
          <a:p>
            <a:pPr marL="342900" indent="-342900">
              <a:buClr>
                <a:schemeClr val="accent5">
                  <a:lumMod val="50000"/>
                </a:schemeClr>
              </a:buClr>
              <a:buSzPct val="68000"/>
              <a:buFont typeface="Arial" panose="020B0604020202020204" pitchFamily="34" charset="0"/>
              <a:buChar char="►"/>
            </a:pPr>
            <a:r>
              <a:rPr lang="en-US" sz="1660" b="1" dirty="0" smtClean="0">
                <a:solidFill>
                  <a:srgbClr val="FF0000"/>
                </a:solidFill>
              </a:rPr>
              <a:t>Physical resources </a:t>
            </a:r>
            <a:r>
              <a:rPr lang="en-US" sz="1660" b="1" dirty="0" smtClean="0"/>
              <a:t>– </a:t>
            </a:r>
            <a:r>
              <a:rPr lang="en-US" sz="1660" dirty="0" smtClean="0"/>
              <a:t>these are the additional things that will be needed for the event you are organising, things that need to be prepared beforehand that may be the role of any one of your team. As project organiser, it will be your role to delegate these items to one of the team:</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Venue/room</a:t>
            </a:r>
            <a:r>
              <a:rPr lang="en-US" sz="1660" dirty="0" smtClean="0"/>
              <a:t> – Booking Martlett’s hall in advance, making sure the venue is right for the occasion.</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Tables and Chairs </a:t>
            </a:r>
            <a:r>
              <a:rPr lang="en-US" sz="1660" dirty="0" smtClean="0"/>
              <a:t>– Making sure there is enough seating for the 120 guests, 10 teachers and possibly 10 spare for plus ones.</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Display screens </a:t>
            </a:r>
            <a:r>
              <a:rPr lang="en-US" sz="1660" dirty="0" smtClean="0"/>
              <a:t>– Not be necessary but a projector, extension cord, laptop and files for video of the year review.</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a:t>IT</a:t>
            </a:r>
            <a:r>
              <a:rPr lang="en-US" sz="1660" dirty="0"/>
              <a:t> (e.g. internet/</a:t>
            </a:r>
            <a:r>
              <a:rPr lang="en-US" sz="1660" dirty="0" err="1"/>
              <a:t>wi-fi</a:t>
            </a:r>
            <a:r>
              <a:rPr lang="en-US" sz="1660" dirty="0"/>
              <a:t> access, hardware, software</a:t>
            </a:r>
            <a:r>
              <a:rPr lang="en-US" sz="1660" dirty="0" smtClean="0"/>
              <a:t>) – No internet or Wi-Fi necessary. Software and hardware will be with the laptop. </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Sound</a:t>
            </a:r>
            <a:r>
              <a:rPr lang="en-US" sz="1660" dirty="0" smtClean="0"/>
              <a:t> – Speakers for the video, microphone and audio for the speeches, music for the disco afterwards.</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Lighting</a:t>
            </a:r>
            <a:r>
              <a:rPr lang="en-US" sz="1660" dirty="0" smtClean="0"/>
              <a:t> – Supplied by Martlett’s.</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Assistive technologies </a:t>
            </a:r>
            <a:r>
              <a:rPr lang="en-US" sz="1660" dirty="0" smtClean="0"/>
              <a:t>– Wheelchair access, lift and disability needs should be covered by Martlett’s or supplied by the user.</a:t>
            </a:r>
            <a:endParaRPr lang="en-US" sz="1660" dirty="0"/>
          </a:p>
          <a:p>
            <a:pPr marL="800100" lvl="1" indent="-342900">
              <a:buClr>
                <a:schemeClr val="accent5">
                  <a:lumMod val="50000"/>
                </a:schemeClr>
              </a:buClr>
              <a:buSzPct val="68000"/>
              <a:buFont typeface="Arial" panose="020B0604020202020204" pitchFamily="34" charset="0"/>
              <a:buChar char="►"/>
            </a:pPr>
            <a:r>
              <a:rPr lang="en-US" sz="1660" b="1" dirty="0" smtClean="0"/>
              <a:t>Waste management </a:t>
            </a:r>
            <a:r>
              <a:rPr lang="en-US" sz="1660" dirty="0" smtClean="0"/>
              <a:t>– Supplied by Martlett’s for the even, tidy up afterwards supplied by student council as post event. Bags, brushed etc. will be needed.</a:t>
            </a:r>
          </a:p>
          <a:p>
            <a:pPr>
              <a:buClr>
                <a:schemeClr val="accent5">
                  <a:lumMod val="50000"/>
                </a:schemeClr>
              </a:buClr>
              <a:buSzPct val="68000"/>
            </a:pPr>
            <a:r>
              <a:rPr lang="en-US" sz="1660" b="1" dirty="0" smtClean="0">
                <a:solidFill>
                  <a:srgbClr val="FF0000"/>
                </a:solidFill>
              </a:rPr>
              <a:t>P1.2 – Task 02 – </a:t>
            </a:r>
            <a:r>
              <a:rPr lang="en-US" sz="1660" dirty="0" smtClean="0">
                <a:solidFill>
                  <a:srgbClr val="FF0000"/>
                </a:solidFill>
              </a:rPr>
              <a:t>Identify the Physical resources that the events team will need to source within their individual role, in order to aid the organisation of their event. </a:t>
            </a:r>
          </a:p>
        </p:txBody>
      </p:sp>
    </p:spTree>
    <p:extLst>
      <p:ext uri="{BB962C8B-B14F-4D97-AF65-F5344CB8AC3E}">
        <p14:creationId xmlns:p14="http://schemas.microsoft.com/office/powerpoint/2010/main" val="397573593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74706</TotalTime>
  <Words>2864</Words>
  <Application>Microsoft Office PowerPoint</Application>
  <PresentationFormat>On-screen Show (4:3)</PresentationFormat>
  <Paragraphs>155</Paragraphs>
  <Slides>14</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Assignment Scenario</vt:lpstr>
      <vt:lpstr>P1.1 – Organisation Event Resources</vt:lpstr>
      <vt:lpstr>P1.1 – Organisation Event Resources</vt:lpstr>
      <vt:lpstr>P1.1 – Organisation Event Resources</vt:lpstr>
      <vt:lpstr>P1.1 – Organisation Event Resources</vt:lpstr>
      <vt:lpstr>P1.2 – Organisation Event Resources</vt:lpstr>
      <vt:lpstr>P1.3 – Organisation Event Resources</vt:lpstr>
      <vt:lpstr>P1.3 – Organisation Event Resources</vt:lpstr>
      <vt:lpstr>P1.4 – Event Resource Constraints</vt:lpstr>
      <vt:lpstr>P1.4 – Event Resource Constraints</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2039</cp:revision>
  <cp:lastPrinted>2014-01-22T18:25:48Z</cp:lastPrinted>
  <dcterms:created xsi:type="dcterms:W3CDTF">2008-03-12T11:01:44Z</dcterms:created>
  <dcterms:modified xsi:type="dcterms:W3CDTF">2018-07-18T16:58:31Z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